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Calibri" panose="020F0502020204030204" pitchFamily="34" charset="0"/>
      <p:regular r:id="rId8"/>
      <p:bold r:id="rId9"/>
      <p:italic r:id="rId10"/>
      <p:boldItalic r:id="rId11"/>
    </p:embeddedFont>
    <p:embeddedFont>
      <p:font typeface="Canva Sans" panose="020B0604020202020204" charset="0"/>
      <p:regular r:id="rId12"/>
    </p:embeddedFont>
    <p:embeddedFont>
      <p:font typeface="Canva Sans Bold" panose="020B0604020202020204" charset="0"/>
      <p:regular r:id="rId13"/>
    </p:embeddedFont>
    <p:embeddedFont>
      <p:font typeface="HK Modular" panose="020B0604020202020204" charset="0"/>
      <p:regular r:id="rId14"/>
    </p:embeddedFont>
    <p:embeddedFont>
      <p:font typeface="Tomorrow"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37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10.svg>
</file>

<file path=ppt/media/image11.png>
</file>

<file path=ppt/media/image12.png>
</file>

<file path=ppt/media/image13.svg>
</file>

<file path=ppt/media/image14.png>
</file>

<file path=ppt/media/image15.svg>
</file>

<file path=ppt/media/image16.png>
</file>

<file path=ppt/media/image2.svg>
</file>

<file path=ppt/media/image3.jpe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10219">
                <a:alpha val="100000"/>
              </a:srgbClr>
            </a:gs>
            <a:gs pos="50000">
              <a:srgbClr val="000224">
                <a:alpha val="100000"/>
              </a:srgbClr>
            </a:gs>
            <a:gs pos="100000">
              <a:srgbClr val="0496BE">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099888" y="-42468"/>
            <a:ext cx="20487775" cy="10371936"/>
          </a:xfrm>
          <a:custGeom>
            <a:avLst/>
            <a:gdLst/>
            <a:ahLst/>
            <a:cxnLst/>
            <a:rect l="l" t="t" r="r" b="b"/>
            <a:pathLst>
              <a:path w="20487775" h="10371936">
                <a:moveTo>
                  <a:pt x="0" y="0"/>
                </a:moveTo>
                <a:lnTo>
                  <a:pt x="20487776" y="0"/>
                </a:lnTo>
                <a:lnTo>
                  <a:pt x="20487776" y="10371936"/>
                </a:lnTo>
                <a:lnTo>
                  <a:pt x="0" y="103719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4219005" y="667270"/>
            <a:ext cx="2745585" cy="2757025"/>
          </a:xfrm>
          <a:custGeom>
            <a:avLst/>
            <a:gdLst/>
            <a:ahLst/>
            <a:cxnLst/>
            <a:rect l="l" t="t" r="r" b="b"/>
            <a:pathLst>
              <a:path w="2745585" h="2757025">
                <a:moveTo>
                  <a:pt x="0" y="0"/>
                </a:moveTo>
                <a:lnTo>
                  <a:pt x="2745585" y="0"/>
                </a:lnTo>
                <a:lnTo>
                  <a:pt x="2745585" y="2757025"/>
                </a:lnTo>
                <a:lnTo>
                  <a:pt x="0" y="2757025"/>
                </a:lnTo>
                <a:lnTo>
                  <a:pt x="0" y="0"/>
                </a:lnTo>
                <a:close/>
              </a:path>
            </a:pathLst>
          </a:custGeom>
          <a:blipFill>
            <a:blip r:embed="rId4"/>
            <a:stretch>
              <a:fillRect/>
            </a:stretch>
          </a:blipFill>
        </p:spPr>
      </p:sp>
      <p:sp>
        <p:nvSpPr>
          <p:cNvPr id="4" name="TextBox 4"/>
          <p:cNvSpPr txBox="1"/>
          <p:nvPr/>
        </p:nvSpPr>
        <p:spPr>
          <a:xfrm>
            <a:off x="7793370" y="7528090"/>
            <a:ext cx="11150647" cy="2542335"/>
          </a:xfrm>
          <a:prstGeom prst="rect">
            <a:avLst/>
          </a:prstGeom>
        </p:spPr>
        <p:txBody>
          <a:bodyPr lIns="0" tIns="0" rIns="0" bIns="0" rtlCol="0" anchor="t">
            <a:spAutoFit/>
          </a:bodyPr>
          <a:lstStyle/>
          <a:p>
            <a:pPr algn="ctr">
              <a:lnSpc>
                <a:spcPts val="6762"/>
              </a:lnSpc>
            </a:pPr>
            <a:r>
              <a:rPr lang="en-US" sz="4830">
                <a:solidFill>
                  <a:srgbClr val="FFFFFF"/>
                </a:solidFill>
                <a:latin typeface="Tomorrow"/>
              </a:rPr>
              <a:t>Presented by : Keshribhan Suryavanshi</a:t>
            </a:r>
          </a:p>
          <a:p>
            <a:pPr algn="ctr">
              <a:lnSpc>
                <a:spcPts val="6762"/>
              </a:lnSpc>
              <a:spcBef>
                <a:spcPct val="0"/>
              </a:spcBef>
            </a:pPr>
            <a:endParaRPr lang="en-US" sz="4830">
              <a:solidFill>
                <a:srgbClr val="FFFFFF"/>
              </a:solidFill>
              <a:latin typeface="Tomorrow"/>
            </a:endParaRPr>
          </a:p>
        </p:txBody>
      </p:sp>
      <p:sp>
        <p:nvSpPr>
          <p:cNvPr id="5" name="TextBox 5"/>
          <p:cNvSpPr txBox="1"/>
          <p:nvPr/>
        </p:nvSpPr>
        <p:spPr>
          <a:xfrm>
            <a:off x="631739" y="3579553"/>
            <a:ext cx="15395450" cy="2955694"/>
          </a:xfrm>
          <a:prstGeom prst="rect">
            <a:avLst/>
          </a:prstGeom>
        </p:spPr>
        <p:txBody>
          <a:bodyPr lIns="0" tIns="0" rIns="0" bIns="0" rtlCol="0" anchor="t">
            <a:spAutoFit/>
          </a:bodyPr>
          <a:lstStyle/>
          <a:p>
            <a:pPr algn="ctr">
              <a:lnSpc>
                <a:spcPts val="11810"/>
              </a:lnSpc>
              <a:spcBef>
                <a:spcPct val="0"/>
              </a:spcBef>
            </a:pPr>
            <a:r>
              <a:rPr lang="en-US" sz="8436">
                <a:solidFill>
                  <a:srgbClr val="FFFFFF"/>
                </a:solidFill>
                <a:latin typeface="HK Modular"/>
              </a:rPr>
              <a:t>NGINX AND CLOUD COMPUTING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630D69">
                <a:alpha val="100000"/>
              </a:srgbClr>
            </a:gs>
            <a:gs pos="50000">
              <a:srgbClr val="240753">
                <a:alpha val="100000"/>
              </a:srgbClr>
            </a:gs>
            <a:gs pos="100000">
              <a:srgbClr val="2A05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rot="5400000">
            <a:off x="-5824369" y="2552264"/>
            <a:ext cx="15261267" cy="5182472"/>
          </a:xfrm>
          <a:custGeom>
            <a:avLst/>
            <a:gdLst/>
            <a:ahLst/>
            <a:cxnLst/>
            <a:rect l="l" t="t" r="r" b="b"/>
            <a:pathLst>
              <a:path w="15261267" h="5182472">
                <a:moveTo>
                  <a:pt x="0" y="0"/>
                </a:moveTo>
                <a:lnTo>
                  <a:pt x="15261267" y="0"/>
                </a:lnTo>
                <a:lnTo>
                  <a:pt x="15261267" y="5182472"/>
                </a:lnTo>
                <a:lnTo>
                  <a:pt x="0" y="5182472"/>
                </a:lnTo>
                <a:lnTo>
                  <a:pt x="0" y="0"/>
                </a:lnTo>
                <a:close/>
              </a:path>
            </a:pathLst>
          </a:custGeom>
          <a:blipFill>
            <a:blip r:embed="rId2">
              <a:alphaModFix amt="43999"/>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7022730" y="3397861"/>
            <a:ext cx="833648" cy="833648"/>
            <a:chOff x="0" y="0"/>
            <a:chExt cx="1111530" cy="1111530"/>
          </a:xfrm>
        </p:grpSpPr>
        <p:sp>
          <p:nvSpPr>
            <p:cNvPr id="4" name="Freeform 4"/>
            <p:cNvSpPr/>
            <p:nvPr/>
          </p:nvSpPr>
          <p:spPr>
            <a:xfrm>
              <a:off x="0" y="0"/>
              <a:ext cx="1111530" cy="1111530"/>
            </a:xfrm>
            <a:custGeom>
              <a:avLst/>
              <a:gdLst/>
              <a:ahLst/>
              <a:cxnLst/>
              <a:rect l="l" t="t" r="r" b="b"/>
              <a:pathLst>
                <a:path w="1111530" h="1111530">
                  <a:moveTo>
                    <a:pt x="0" y="0"/>
                  </a:moveTo>
                  <a:lnTo>
                    <a:pt x="1111530" y="0"/>
                  </a:lnTo>
                  <a:lnTo>
                    <a:pt x="1111530" y="1111530"/>
                  </a:lnTo>
                  <a:lnTo>
                    <a:pt x="0" y="1111530"/>
                  </a:lnTo>
                  <a:lnTo>
                    <a:pt x="0" y="0"/>
                  </a:lnTo>
                  <a:close/>
                </a:path>
              </a:pathLst>
            </a:custGeom>
            <a:blipFill>
              <a:blip r:embed="rId4"/>
              <a:stretch>
                <a:fillRect/>
              </a:stretch>
            </a:blipFill>
          </p:spPr>
        </p:sp>
        <p:sp>
          <p:nvSpPr>
            <p:cNvPr id="5" name="TextBox 5"/>
            <p:cNvSpPr txBox="1"/>
            <p:nvPr/>
          </p:nvSpPr>
          <p:spPr>
            <a:xfrm>
              <a:off x="345539" y="293854"/>
              <a:ext cx="420453" cy="476196"/>
            </a:xfrm>
            <a:prstGeom prst="rect">
              <a:avLst/>
            </a:prstGeom>
          </p:spPr>
          <p:txBody>
            <a:bodyPr lIns="0" tIns="0" rIns="0" bIns="0" rtlCol="0" anchor="t">
              <a:spAutoFit/>
            </a:bodyPr>
            <a:lstStyle/>
            <a:p>
              <a:pPr marL="0" lvl="0" indent="0" algn="ctr">
                <a:lnSpc>
                  <a:spcPts val="3002"/>
                </a:lnSpc>
                <a:spcBef>
                  <a:spcPct val="0"/>
                </a:spcBef>
              </a:pPr>
              <a:r>
                <a:rPr lang="en-US" sz="2144" u="none" strike="noStrike">
                  <a:solidFill>
                    <a:srgbClr val="FFFFFF"/>
                  </a:solidFill>
                  <a:latin typeface="HK Modular"/>
                </a:rPr>
                <a:t>1</a:t>
              </a:r>
            </a:p>
          </p:txBody>
        </p:sp>
      </p:grpSp>
      <p:grpSp>
        <p:nvGrpSpPr>
          <p:cNvPr id="6" name="Group 6"/>
          <p:cNvGrpSpPr/>
          <p:nvPr/>
        </p:nvGrpSpPr>
        <p:grpSpPr>
          <a:xfrm>
            <a:off x="7022730" y="4354535"/>
            <a:ext cx="833648" cy="833648"/>
            <a:chOff x="0" y="0"/>
            <a:chExt cx="1111530" cy="1111530"/>
          </a:xfrm>
        </p:grpSpPr>
        <p:sp>
          <p:nvSpPr>
            <p:cNvPr id="7" name="Freeform 7"/>
            <p:cNvSpPr/>
            <p:nvPr/>
          </p:nvSpPr>
          <p:spPr>
            <a:xfrm>
              <a:off x="0" y="0"/>
              <a:ext cx="1111530" cy="1111530"/>
            </a:xfrm>
            <a:custGeom>
              <a:avLst/>
              <a:gdLst/>
              <a:ahLst/>
              <a:cxnLst/>
              <a:rect l="l" t="t" r="r" b="b"/>
              <a:pathLst>
                <a:path w="1111530" h="1111530">
                  <a:moveTo>
                    <a:pt x="0" y="0"/>
                  </a:moveTo>
                  <a:lnTo>
                    <a:pt x="1111530" y="0"/>
                  </a:lnTo>
                  <a:lnTo>
                    <a:pt x="1111530" y="1111530"/>
                  </a:lnTo>
                  <a:lnTo>
                    <a:pt x="0" y="1111530"/>
                  </a:lnTo>
                  <a:lnTo>
                    <a:pt x="0" y="0"/>
                  </a:lnTo>
                  <a:close/>
                </a:path>
              </a:pathLst>
            </a:custGeom>
            <a:blipFill>
              <a:blip r:embed="rId4"/>
              <a:stretch>
                <a:fillRect/>
              </a:stretch>
            </a:blipFill>
          </p:spPr>
        </p:sp>
        <p:sp>
          <p:nvSpPr>
            <p:cNvPr id="8" name="TextBox 8"/>
            <p:cNvSpPr txBox="1"/>
            <p:nvPr/>
          </p:nvSpPr>
          <p:spPr>
            <a:xfrm>
              <a:off x="345539" y="293854"/>
              <a:ext cx="420453" cy="476196"/>
            </a:xfrm>
            <a:prstGeom prst="rect">
              <a:avLst/>
            </a:prstGeom>
          </p:spPr>
          <p:txBody>
            <a:bodyPr lIns="0" tIns="0" rIns="0" bIns="0" rtlCol="0" anchor="t">
              <a:spAutoFit/>
            </a:bodyPr>
            <a:lstStyle/>
            <a:p>
              <a:pPr marL="0" lvl="0" indent="0" algn="ctr">
                <a:lnSpc>
                  <a:spcPts val="3002"/>
                </a:lnSpc>
                <a:spcBef>
                  <a:spcPct val="0"/>
                </a:spcBef>
              </a:pPr>
              <a:r>
                <a:rPr lang="en-US" sz="2144">
                  <a:solidFill>
                    <a:srgbClr val="FFFFFF"/>
                  </a:solidFill>
                  <a:latin typeface="HK Modular"/>
                </a:rPr>
                <a:t>2</a:t>
              </a:r>
            </a:p>
          </p:txBody>
        </p:sp>
      </p:grpSp>
      <p:grpSp>
        <p:nvGrpSpPr>
          <p:cNvPr id="9" name="Group 9"/>
          <p:cNvGrpSpPr/>
          <p:nvPr/>
        </p:nvGrpSpPr>
        <p:grpSpPr>
          <a:xfrm>
            <a:off x="7022730" y="5311209"/>
            <a:ext cx="833648" cy="833648"/>
            <a:chOff x="0" y="0"/>
            <a:chExt cx="1111530" cy="1111530"/>
          </a:xfrm>
        </p:grpSpPr>
        <p:sp>
          <p:nvSpPr>
            <p:cNvPr id="10" name="Freeform 10"/>
            <p:cNvSpPr/>
            <p:nvPr/>
          </p:nvSpPr>
          <p:spPr>
            <a:xfrm>
              <a:off x="0" y="0"/>
              <a:ext cx="1111530" cy="1111530"/>
            </a:xfrm>
            <a:custGeom>
              <a:avLst/>
              <a:gdLst/>
              <a:ahLst/>
              <a:cxnLst/>
              <a:rect l="l" t="t" r="r" b="b"/>
              <a:pathLst>
                <a:path w="1111530" h="1111530">
                  <a:moveTo>
                    <a:pt x="0" y="0"/>
                  </a:moveTo>
                  <a:lnTo>
                    <a:pt x="1111530" y="0"/>
                  </a:lnTo>
                  <a:lnTo>
                    <a:pt x="1111530" y="1111530"/>
                  </a:lnTo>
                  <a:lnTo>
                    <a:pt x="0" y="1111530"/>
                  </a:lnTo>
                  <a:lnTo>
                    <a:pt x="0" y="0"/>
                  </a:lnTo>
                  <a:close/>
                </a:path>
              </a:pathLst>
            </a:custGeom>
            <a:blipFill>
              <a:blip r:embed="rId4"/>
              <a:stretch>
                <a:fillRect/>
              </a:stretch>
            </a:blipFill>
          </p:spPr>
        </p:sp>
        <p:sp>
          <p:nvSpPr>
            <p:cNvPr id="11" name="TextBox 11"/>
            <p:cNvSpPr txBox="1"/>
            <p:nvPr/>
          </p:nvSpPr>
          <p:spPr>
            <a:xfrm>
              <a:off x="345539" y="293854"/>
              <a:ext cx="420453" cy="476196"/>
            </a:xfrm>
            <a:prstGeom prst="rect">
              <a:avLst/>
            </a:prstGeom>
          </p:spPr>
          <p:txBody>
            <a:bodyPr lIns="0" tIns="0" rIns="0" bIns="0" rtlCol="0" anchor="t">
              <a:spAutoFit/>
            </a:bodyPr>
            <a:lstStyle/>
            <a:p>
              <a:pPr marL="0" lvl="0" indent="0" algn="ctr">
                <a:lnSpc>
                  <a:spcPts val="3002"/>
                </a:lnSpc>
                <a:spcBef>
                  <a:spcPct val="0"/>
                </a:spcBef>
              </a:pPr>
              <a:r>
                <a:rPr lang="en-US" sz="2144">
                  <a:solidFill>
                    <a:srgbClr val="FFFFFF"/>
                  </a:solidFill>
                  <a:latin typeface="HK Modular"/>
                </a:rPr>
                <a:t>3</a:t>
              </a:r>
            </a:p>
          </p:txBody>
        </p:sp>
      </p:grpSp>
      <p:grpSp>
        <p:nvGrpSpPr>
          <p:cNvPr id="12" name="Group 12"/>
          <p:cNvGrpSpPr/>
          <p:nvPr/>
        </p:nvGrpSpPr>
        <p:grpSpPr>
          <a:xfrm>
            <a:off x="7022730" y="6267883"/>
            <a:ext cx="833648" cy="833648"/>
            <a:chOff x="0" y="0"/>
            <a:chExt cx="1111530" cy="1111530"/>
          </a:xfrm>
        </p:grpSpPr>
        <p:sp>
          <p:nvSpPr>
            <p:cNvPr id="13" name="Freeform 13"/>
            <p:cNvSpPr/>
            <p:nvPr/>
          </p:nvSpPr>
          <p:spPr>
            <a:xfrm>
              <a:off x="0" y="0"/>
              <a:ext cx="1111530" cy="1111530"/>
            </a:xfrm>
            <a:custGeom>
              <a:avLst/>
              <a:gdLst/>
              <a:ahLst/>
              <a:cxnLst/>
              <a:rect l="l" t="t" r="r" b="b"/>
              <a:pathLst>
                <a:path w="1111530" h="1111530">
                  <a:moveTo>
                    <a:pt x="0" y="0"/>
                  </a:moveTo>
                  <a:lnTo>
                    <a:pt x="1111530" y="0"/>
                  </a:lnTo>
                  <a:lnTo>
                    <a:pt x="1111530" y="1111530"/>
                  </a:lnTo>
                  <a:lnTo>
                    <a:pt x="0" y="1111530"/>
                  </a:lnTo>
                  <a:lnTo>
                    <a:pt x="0" y="0"/>
                  </a:lnTo>
                  <a:close/>
                </a:path>
              </a:pathLst>
            </a:custGeom>
            <a:blipFill>
              <a:blip r:embed="rId4"/>
              <a:stretch>
                <a:fillRect/>
              </a:stretch>
            </a:blipFill>
          </p:spPr>
        </p:sp>
        <p:sp>
          <p:nvSpPr>
            <p:cNvPr id="14" name="TextBox 14"/>
            <p:cNvSpPr txBox="1"/>
            <p:nvPr/>
          </p:nvSpPr>
          <p:spPr>
            <a:xfrm>
              <a:off x="345539" y="293854"/>
              <a:ext cx="420453" cy="476196"/>
            </a:xfrm>
            <a:prstGeom prst="rect">
              <a:avLst/>
            </a:prstGeom>
          </p:spPr>
          <p:txBody>
            <a:bodyPr lIns="0" tIns="0" rIns="0" bIns="0" rtlCol="0" anchor="t">
              <a:spAutoFit/>
            </a:bodyPr>
            <a:lstStyle/>
            <a:p>
              <a:pPr marL="0" lvl="0" indent="0" algn="ctr">
                <a:lnSpc>
                  <a:spcPts val="3002"/>
                </a:lnSpc>
                <a:spcBef>
                  <a:spcPct val="0"/>
                </a:spcBef>
              </a:pPr>
              <a:r>
                <a:rPr lang="en-US" sz="2144">
                  <a:solidFill>
                    <a:srgbClr val="FFFFFF"/>
                  </a:solidFill>
                  <a:latin typeface="HK Modular"/>
                </a:rPr>
                <a:t>4</a:t>
              </a:r>
            </a:p>
          </p:txBody>
        </p:sp>
      </p:grpSp>
      <p:grpSp>
        <p:nvGrpSpPr>
          <p:cNvPr id="15" name="Group 15"/>
          <p:cNvGrpSpPr/>
          <p:nvPr/>
        </p:nvGrpSpPr>
        <p:grpSpPr>
          <a:xfrm>
            <a:off x="7022730" y="7224557"/>
            <a:ext cx="833648" cy="833648"/>
            <a:chOff x="0" y="0"/>
            <a:chExt cx="1111530" cy="1111530"/>
          </a:xfrm>
        </p:grpSpPr>
        <p:sp>
          <p:nvSpPr>
            <p:cNvPr id="16" name="Freeform 16"/>
            <p:cNvSpPr/>
            <p:nvPr/>
          </p:nvSpPr>
          <p:spPr>
            <a:xfrm>
              <a:off x="0" y="0"/>
              <a:ext cx="1111530" cy="1111530"/>
            </a:xfrm>
            <a:custGeom>
              <a:avLst/>
              <a:gdLst/>
              <a:ahLst/>
              <a:cxnLst/>
              <a:rect l="l" t="t" r="r" b="b"/>
              <a:pathLst>
                <a:path w="1111530" h="1111530">
                  <a:moveTo>
                    <a:pt x="0" y="0"/>
                  </a:moveTo>
                  <a:lnTo>
                    <a:pt x="1111530" y="0"/>
                  </a:lnTo>
                  <a:lnTo>
                    <a:pt x="1111530" y="1111530"/>
                  </a:lnTo>
                  <a:lnTo>
                    <a:pt x="0" y="1111530"/>
                  </a:lnTo>
                  <a:lnTo>
                    <a:pt x="0" y="0"/>
                  </a:lnTo>
                  <a:close/>
                </a:path>
              </a:pathLst>
            </a:custGeom>
            <a:blipFill>
              <a:blip r:embed="rId4"/>
              <a:stretch>
                <a:fillRect/>
              </a:stretch>
            </a:blipFill>
          </p:spPr>
        </p:sp>
        <p:sp>
          <p:nvSpPr>
            <p:cNvPr id="17" name="TextBox 17"/>
            <p:cNvSpPr txBox="1"/>
            <p:nvPr/>
          </p:nvSpPr>
          <p:spPr>
            <a:xfrm>
              <a:off x="345539" y="293854"/>
              <a:ext cx="420453" cy="476196"/>
            </a:xfrm>
            <a:prstGeom prst="rect">
              <a:avLst/>
            </a:prstGeom>
          </p:spPr>
          <p:txBody>
            <a:bodyPr lIns="0" tIns="0" rIns="0" bIns="0" rtlCol="0" anchor="t">
              <a:spAutoFit/>
            </a:bodyPr>
            <a:lstStyle/>
            <a:p>
              <a:pPr marL="0" lvl="0" indent="0" algn="ctr">
                <a:lnSpc>
                  <a:spcPts val="3002"/>
                </a:lnSpc>
                <a:spcBef>
                  <a:spcPct val="0"/>
                </a:spcBef>
              </a:pPr>
              <a:r>
                <a:rPr lang="en-US" sz="2144">
                  <a:solidFill>
                    <a:srgbClr val="FFFFFF"/>
                  </a:solidFill>
                  <a:latin typeface="HK Modular"/>
                </a:rPr>
                <a:t>5</a:t>
              </a:r>
            </a:p>
          </p:txBody>
        </p:sp>
      </p:grpSp>
      <p:sp>
        <p:nvSpPr>
          <p:cNvPr id="18" name="Freeform 18"/>
          <p:cNvSpPr/>
          <p:nvPr/>
        </p:nvSpPr>
        <p:spPr>
          <a:xfrm>
            <a:off x="581706" y="2450839"/>
            <a:ext cx="5474369" cy="5453840"/>
          </a:xfrm>
          <a:custGeom>
            <a:avLst/>
            <a:gdLst/>
            <a:ahLst/>
            <a:cxnLst/>
            <a:rect l="l" t="t" r="r" b="b"/>
            <a:pathLst>
              <a:path w="5474369" h="5453840">
                <a:moveTo>
                  <a:pt x="0" y="0"/>
                </a:moveTo>
                <a:lnTo>
                  <a:pt x="5474369" y="0"/>
                </a:lnTo>
                <a:lnTo>
                  <a:pt x="5474369" y="5453840"/>
                </a:lnTo>
                <a:lnTo>
                  <a:pt x="0" y="545384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9" name="TextBox 19"/>
          <p:cNvSpPr txBox="1"/>
          <p:nvPr/>
        </p:nvSpPr>
        <p:spPr>
          <a:xfrm>
            <a:off x="6238254" y="2133545"/>
            <a:ext cx="4220652" cy="775320"/>
          </a:xfrm>
          <a:prstGeom prst="rect">
            <a:avLst/>
          </a:prstGeom>
        </p:spPr>
        <p:txBody>
          <a:bodyPr lIns="0" tIns="0" rIns="0" bIns="0" rtlCol="0" anchor="t">
            <a:spAutoFit/>
          </a:bodyPr>
          <a:lstStyle/>
          <a:p>
            <a:pPr algn="ctr">
              <a:lnSpc>
                <a:spcPts val="6256"/>
              </a:lnSpc>
              <a:spcBef>
                <a:spcPct val="0"/>
              </a:spcBef>
            </a:pPr>
            <a:r>
              <a:rPr lang="en-US" sz="4468">
                <a:solidFill>
                  <a:srgbClr val="FFFFFF"/>
                </a:solidFill>
                <a:latin typeface="HK Modular"/>
              </a:rPr>
              <a:t>CONTENTS</a:t>
            </a:r>
          </a:p>
        </p:txBody>
      </p:sp>
      <p:sp>
        <p:nvSpPr>
          <p:cNvPr id="20" name="TextBox 20"/>
          <p:cNvSpPr txBox="1"/>
          <p:nvPr/>
        </p:nvSpPr>
        <p:spPr>
          <a:xfrm>
            <a:off x="8020842" y="3475365"/>
            <a:ext cx="8741092" cy="602618"/>
          </a:xfrm>
          <a:prstGeom prst="rect">
            <a:avLst/>
          </a:prstGeom>
        </p:spPr>
        <p:txBody>
          <a:bodyPr lIns="0" tIns="0" rIns="0" bIns="0" rtlCol="0" anchor="t">
            <a:spAutoFit/>
          </a:bodyPr>
          <a:lstStyle/>
          <a:p>
            <a:pPr marL="0" lvl="0" indent="0">
              <a:lnSpc>
                <a:spcPts val="4860"/>
              </a:lnSpc>
              <a:spcBef>
                <a:spcPct val="0"/>
              </a:spcBef>
            </a:pPr>
            <a:r>
              <a:rPr lang="en-US" sz="3471">
                <a:solidFill>
                  <a:srgbClr val="FFFFFF"/>
                </a:solidFill>
                <a:latin typeface="Tomorrow"/>
              </a:rPr>
              <a:t>Indroduction</a:t>
            </a:r>
          </a:p>
        </p:txBody>
      </p:sp>
      <p:sp>
        <p:nvSpPr>
          <p:cNvPr id="21" name="TextBox 21"/>
          <p:cNvSpPr txBox="1"/>
          <p:nvPr/>
        </p:nvSpPr>
        <p:spPr>
          <a:xfrm>
            <a:off x="8020842" y="4432039"/>
            <a:ext cx="8741092" cy="602618"/>
          </a:xfrm>
          <a:prstGeom prst="rect">
            <a:avLst/>
          </a:prstGeom>
        </p:spPr>
        <p:txBody>
          <a:bodyPr lIns="0" tIns="0" rIns="0" bIns="0" rtlCol="0" anchor="t">
            <a:spAutoFit/>
          </a:bodyPr>
          <a:lstStyle/>
          <a:p>
            <a:pPr marL="0" lvl="0" indent="0">
              <a:lnSpc>
                <a:spcPts val="4860"/>
              </a:lnSpc>
              <a:spcBef>
                <a:spcPct val="0"/>
              </a:spcBef>
            </a:pPr>
            <a:r>
              <a:rPr lang="en-US" sz="3471">
                <a:solidFill>
                  <a:srgbClr val="FFFFFF"/>
                </a:solidFill>
                <a:latin typeface="Tomorrow"/>
              </a:rPr>
              <a:t>Work</a:t>
            </a:r>
          </a:p>
        </p:txBody>
      </p:sp>
      <p:sp>
        <p:nvSpPr>
          <p:cNvPr id="22" name="TextBox 22"/>
          <p:cNvSpPr txBox="1"/>
          <p:nvPr/>
        </p:nvSpPr>
        <p:spPr>
          <a:xfrm>
            <a:off x="8020842" y="5388713"/>
            <a:ext cx="8741092" cy="602618"/>
          </a:xfrm>
          <a:prstGeom prst="rect">
            <a:avLst/>
          </a:prstGeom>
        </p:spPr>
        <p:txBody>
          <a:bodyPr lIns="0" tIns="0" rIns="0" bIns="0" rtlCol="0" anchor="t">
            <a:spAutoFit/>
          </a:bodyPr>
          <a:lstStyle/>
          <a:p>
            <a:pPr marL="0" lvl="0" indent="0">
              <a:lnSpc>
                <a:spcPts val="4860"/>
              </a:lnSpc>
              <a:spcBef>
                <a:spcPct val="0"/>
              </a:spcBef>
            </a:pPr>
            <a:r>
              <a:rPr lang="en-US" sz="3471">
                <a:solidFill>
                  <a:srgbClr val="FFFFFF"/>
                </a:solidFill>
                <a:latin typeface="Tomorrow"/>
              </a:rPr>
              <a:t>Application</a:t>
            </a:r>
          </a:p>
        </p:txBody>
      </p:sp>
      <p:sp>
        <p:nvSpPr>
          <p:cNvPr id="23" name="TextBox 23"/>
          <p:cNvSpPr txBox="1"/>
          <p:nvPr/>
        </p:nvSpPr>
        <p:spPr>
          <a:xfrm>
            <a:off x="8020842" y="6345387"/>
            <a:ext cx="8741092" cy="602618"/>
          </a:xfrm>
          <a:prstGeom prst="rect">
            <a:avLst/>
          </a:prstGeom>
        </p:spPr>
        <p:txBody>
          <a:bodyPr lIns="0" tIns="0" rIns="0" bIns="0" rtlCol="0" anchor="t">
            <a:spAutoFit/>
          </a:bodyPr>
          <a:lstStyle/>
          <a:p>
            <a:pPr marL="0" lvl="0" indent="0">
              <a:lnSpc>
                <a:spcPts val="4860"/>
              </a:lnSpc>
              <a:spcBef>
                <a:spcPct val="0"/>
              </a:spcBef>
            </a:pPr>
            <a:r>
              <a:rPr lang="en-US" sz="3471">
                <a:solidFill>
                  <a:srgbClr val="FFFFFF"/>
                </a:solidFill>
                <a:latin typeface="Tomorrow"/>
              </a:rPr>
              <a:t>Advantage</a:t>
            </a:r>
          </a:p>
        </p:txBody>
      </p:sp>
      <p:sp>
        <p:nvSpPr>
          <p:cNvPr id="24" name="TextBox 24"/>
          <p:cNvSpPr txBox="1"/>
          <p:nvPr/>
        </p:nvSpPr>
        <p:spPr>
          <a:xfrm>
            <a:off x="8020842" y="7302061"/>
            <a:ext cx="8741092" cy="602618"/>
          </a:xfrm>
          <a:prstGeom prst="rect">
            <a:avLst/>
          </a:prstGeom>
        </p:spPr>
        <p:txBody>
          <a:bodyPr lIns="0" tIns="0" rIns="0" bIns="0" rtlCol="0" anchor="t">
            <a:spAutoFit/>
          </a:bodyPr>
          <a:lstStyle/>
          <a:p>
            <a:pPr marL="0" lvl="0" indent="0">
              <a:lnSpc>
                <a:spcPts val="4860"/>
              </a:lnSpc>
              <a:spcBef>
                <a:spcPct val="0"/>
              </a:spcBef>
            </a:pPr>
            <a:r>
              <a:rPr lang="en-US" sz="3471">
                <a:solidFill>
                  <a:srgbClr val="FFFFFF"/>
                </a:solidFill>
                <a:latin typeface="Tomorrow"/>
              </a:rPr>
              <a:t>Disadvantage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0224">
                <a:alpha val="100000"/>
              </a:srgbClr>
            </a:gs>
            <a:gs pos="50000">
              <a:srgbClr val="010219">
                <a:alpha val="100000"/>
              </a:srgbClr>
            </a:gs>
            <a:gs pos="100000">
              <a:srgbClr val="0496BE">
                <a:alpha val="10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Freeform 2"/>
          <p:cNvSpPr/>
          <p:nvPr/>
        </p:nvSpPr>
        <p:spPr>
          <a:xfrm>
            <a:off x="-291717" y="-61426"/>
            <a:ext cx="4601845" cy="3612448"/>
          </a:xfrm>
          <a:custGeom>
            <a:avLst/>
            <a:gdLst/>
            <a:ahLst/>
            <a:cxnLst/>
            <a:rect l="l" t="t" r="r" b="b"/>
            <a:pathLst>
              <a:path w="4601845" h="3612448">
                <a:moveTo>
                  <a:pt x="0" y="0"/>
                </a:moveTo>
                <a:lnTo>
                  <a:pt x="4601845" y="0"/>
                </a:lnTo>
                <a:lnTo>
                  <a:pt x="4601845" y="3612449"/>
                </a:lnTo>
                <a:lnTo>
                  <a:pt x="0" y="3612449"/>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p:spPr>
      </p:sp>
      <p:sp>
        <p:nvSpPr>
          <p:cNvPr id="3" name="Freeform 3"/>
          <p:cNvSpPr/>
          <p:nvPr/>
        </p:nvSpPr>
        <p:spPr>
          <a:xfrm>
            <a:off x="4464813" y="-61426"/>
            <a:ext cx="4601845" cy="3612448"/>
          </a:xfrm>
          <a:custGeom>
            <a:avLst/>
            <a:gdLst/>
            <a:ahLst/>
            <a:cxnLst/>
            <a:rect l="l" t="t" r="r" b="b"/>
            <a:pathLst>
              <a:path w="4601845" h="3612448">
                <a:moveTo>
                  <a:pt x="0" y="0"/>
                </a:moveTo>
                <a:lnTo>
                  <a:pt x="4601845" y="0"/>
                </a:lnTo>
                <a:lnTo>
                  <a:pt x="4601845" y="3612449"/>
                </a:lnTo>
                <a:lnTo>
                  <a:pt x="0" y="3612449"/>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a:ln cap="sq">
            <a:noFill/>
            <a:prstDash val="solid"/>
            <a:miter/>
          </a:ln>
        </p:spPr>
      </p:sp>
      <p:sp>
        <p:nvSpPr>
          <p:cNvPr id="4" name="Freeform 4"/>
          <p:cNvSpPr/>
          <p:nvPr/>
        </p:nvSpPr>
        <p:spPr>
          <a:xfrm>
            <a:off x="9221342" y="-61426"/>
            <a:ext cx="4601845" cy="3612448"/>
          </a:xfrm>
          <a:custGeom>
            <a:avLst/>
            <a:gdLst/>
            <a:ahLst/>
            <a:cxnLst/>
            <a:rect l="l" t="t" r="r" b="b"/>
            <a:pathLst>
              <a:path w="4601845" h="3612448">
                <a:moveTo>
                  <a:pt x="0" y="0"/>
                </a:moveTo>
                <a:lnTo>
                  <a:pt x="4601845" y="0"/>
                </a:lnTo>
                <a:lnTo>
                  <a:pt x="4601845" y="3612449"/>
                </a:lnTo>
                <a:lnTo>
                  <a:pt x="0" y="3612449"/>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a:ln cap="sq">
            <a:noFill/>
            <a:prstDash val="solid"/>
            <a:miter/>
          </a:ln>
        </p:spPr>
      </p:sp>
      <p:sp>
        <p:nvSpPr>
          <p:cNvPr id="5" name="Freeform 5"/>
          <p:cNvSpPr/>
          <p:nvPr/>
        </p:nvSpPr>
        <p:spPr>
          <a:xfrm>
            <a:off x="13977872" y="-61426"/>
            <a:ext cx="4601845" cy="3612448"/>
          </a:xfrm>
          <a:custGeom>
            <a:avLst/>
            <a:gdLst/>
            <a:ahLst/>
            <a:cxnLst/>
            <a:rect l="l" t="t" r="r" b="b"/>
            <a:pathLst>
              <a:path w="4601845" h="3612448">
                <a:moveTo>
                  <a:pt x="0" y="0"/>
                </a:moveTo>
                <a:lnTo>
                  <a:pt x="4601845" y="0"/>
                </a:lnTo>
                <a:lnTo>
                  <a:pt x="4601845" y="3612449"/>
                </a:lnTo>
                <a:lnTo>
                  <a:pt x="0" y="3612449"/>
                </a:lnTo>
                <a:lnTo>
                  <a:pt x="0" y="0"/>
                </a:lnTo>
                <a:close/>
              </a:path>
            </a:pathLst>
          </a:custGeom>
          <a:blipFill>
            <a:blip r:embed="rId2">
              <a:alphaModFix amt="35000"/>
              <a:extLst>
                <a:ext uri="{96DAC541-7B7A-43D3-8B79-37D633B846F1}">
                  <asvg:svgBlip xmlns:asvg="http://schemas.microsoft.com/office/drawing/2016/SVG/main" r:embed="rId3"/>
                </a:ext>
              </a:extLst>
            </a:blip>
            <a:stretch>
              <a:fillRect/>
            </a:stretch>
          </a:blipFill>
          <a:ln cap="sq">
            <a:noFill/>
            <a:prstDash val="solid"/>
            <a:miter/>
          </a:ln>
        </p:spPr>
      </p:sp>
      <p:sp>
        <p:nvSpPr>
          <p:cNvPr id="6" name="Freeform 6"/>
          <p:cNvSpPr/>
          <p:nvPr/>
        </p:nvSpPr>
        <p:spPr>
          <a:xfrm>
            <a:off x="337345" y="5189001"/>
            <a:ext cx="8158555" cy="4069299"/>
          </a:xfrm>
          <a:custGeom>
            <a:avLst/>
            <a:gdLst/>
            <a:ahLst/>
            <a:cxnLst/>
            <a:rect l="l" t="t" r="r" b="b"/>
            <a:pathLst>
              <a:path w="8158555" h="4069299">
                <a:moveTo>
                  <a:pt x="0" y="0"/>
                </a:moveTo>
                <a:lnTo>
                  <a:pt x="8158555" y="0"/>
                </a:lnTo>
                <a:lnTo>
                  <a:pt x="8158555" y="4069299"/>
                </a:lnTo>
                <a:lnTo>
                  <a:pt x="0" y="4069299"/>
                </a:lnTo>
                <a:lnTo>
                  <a:pt x="0" y="0"/>
                </a:lnTo>
                <a:close/>
              </a:path>
            </a:pathLst>
          </a:custGeom>
          <a:blipFill>
            <a:blip r:embed="rId4"/>
            <a:stretch>
              <a:fillRect t="-51569" b="-9467"/>
            </a:stretch>
          </a:blipFill>
        </p:spPr>
      </p:sp>
      <p:sp>
        <p:nvSpPr>
          <p:cNvPr id="7" name="TextBox 7"/>
          <p:cNvSpPr txBox="1"/>
          <p:nvPr/>
        </p:nvSpPr>
        <p:spPr>
          <a:xfrm>
            <a:off x="162672" y="130571"/>
            <a:ext cx="6428390" cy="779425"/>
          </a:xfrm>
          <a:prstGeom prst="rect">
            <a:avLst/>
          </a:prstGeom>
        </p:spPr>
        <p:txBody>
          <a:bodyPr lIns="0" tIns="0" rIns="0" bIns="0" rtlCol="0" anchor="t">
            <a:spAutoFit/>
          </a:bodyPr>
          <a:lstStyle/>
          <a:p>
            <a:pPr marL="0" lvl="0" indent="0">
              <a:lnSpc>
                <a:spcPts val="6389"/>
              </a:lnSpc>
              <a:spcBef>
                <a:spcPct val="0"/>
              </a:spcBef>
            </a:pPr>
            <a:r>
              <a:rPr lang="en-US" sz="4563" u="none" strike="noStrike">
                <a:solidFill>
                  <a:srgbClr val="FFFFFF"/>
                </a:solidFill>
                <a:latin typeface="HK Modular"/>
              </a:rPr>
              <a:t>What  is Nginx</a:t>
            </a:r>
          </a:p>
        </p:txBody>
      </p:sp>
      <p:sp>
        <p:nvSpPr>
          <p:cNvPr id="8" name="TextBox 8"/>
          <p:cNvSpPr txBox="1"/>
          <p:nvPr/>
        </p:nvSpPr>
        <p:spPr>
          <a:xfrm>
            <a:off x="-293481" y="962025"/>
            <a:ext cx="18581481" cy="2528114"/>
          </a:xfrm>
          <a:prstGeom prst="rect">
            <a:avLst/>
          </a:prstGeom>
        </p:spPr>
        <p:txBody>
          <a:bodyPr lIns="0" tIns="0" rIns="0" bIns="0" rtlCol="0" anchor="t">
            <a:spAutoFit/>
          </a:bodyPr>
          <a:lstStyle/>
          <a:p>
            <a:pPr marL="775720" lvl="1" indent="-387860">
              <a:lnSpc>
                <a:spcPts val="5030"/>
              </a:lnSpc>
              <a:buFont typeface="Arial"/>
              <a:buChar char="•"/>
            </a:pPr>
            <a:r>
              <a:rPr lang="en-US" sz="3592">
                <a:solidFill>
                  <a:srgbClr val="FFFFFF"/>
                </a:solidFill>
                <a:latin typeface="Canva Sans"/>
              </a:rPr>
              <a:t>Nginx (pronounced engine x) is open source Web server software that also performs reverse proxy, load balancing, email proxy and HTTP cache services. The software was originally created by Igor Sysoev as an answer to the challenge of handling 10,000 concurrent user connections: the C10k problem.</a:t>
            </a:r>
          </a:p>
        </p:txBody>
      </p:sp>
      <p:sp>
        <p:nvSpPr>
          <p:cNvPr id="9" name="TextBox 9"/>
          <p:cNvSpPr txBox="1"/>
          <p:nvPr/>
        </p:nvSpPr>
        <p:spPr>
          <a:xfrm>
            <a:off x="337345" y="4214039"/>
            <a:ext cx="7655312" cy="779425"/>
          </a:xfrm>
          <a:prstGeom prst="rect">
            <a:avLst/>
          </a:prstGeom>
        </p:spPr>
        <p:txBody>
          <a:bodyPr lIns="0" tIns="0" rIns="0" bIns="0" rtlCol="0" anchor="t">
            <a:spAutoFit/>
          </a:bodyPr>
          <a:lstStyle/>
          <a:p>
            <a:pPr marL="0" lvl="0" indent="0">
              <a:lnSpc>
                <a:spcPts val="6389"/>
              </a:lnSpc>
              <a:spcBef>
                <a:spcPct val="0"/>
              </a:spcBef>
            </a:pPr>
            <a:r>
              <a:rPr lang="en-US" sz="4563">
                <a:solidFill>
                  <a:srgbClr val="FFFFFF"/>
                </a:solidFill>
                <a:latin typeface="HK Modular"/>
              </a:rPr>
              <a:t>Work of nginx</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67096D">
                <a:alpha val="100000"/>
              </a:srgbClr>
            </a:gs>
            <a:gs pos="50000">
              <a:srgbClr val="240753">
                <a:alpha val="100000"/>
              </a:srgbClr>
            </a:gs>
            <a:gs pos="100000">
              <a:srgbClr val="2A053D">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671103" y="-3227555"/>
            <a:ext cx="11749288" cy="13926958"/>
          </a:xfrm>
          <a:custGeom>
            <a:avLst/>
            <a:gdLst/>
            <a:ahLst/>
            <a:cxnLst/>
            <a:rect l="l" t="t" r="r" b="b"/>
            <a:pathLst>
              <a:path w="11749288" h="13926958">
                <a:moveTo>
                  <a:pt x="0" y="0"/>
                </a:moveTo>
                <a:lnTo>
                  <a:pt x="11749288" y="0"/>
                </a:lnTo>
                <a:lnTo>
                  <a:pt x="11749288" y="13926958"/>
                </a:lnTo>
                <a:lnTo>
                  <a:pt x="0" y="13926958"/>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388166" y="3865646"/>
            <a:ext cx="16026491" cy="732188"/>
          </a:xfrm>
          <a:prstGeom prst="rect">
            <a:avLst/>
          </a:prstGeom>
        </p:spPr>
        <p:txBody>
          <a:bodyPr lIns="0" tIns="0" rIns="0" bIns="0" rtlCol="0" anchor="t">
            <a:spAutoFit/>
          </a:bodyPr>
          <a:lstStyle/>
          <a:p>
            <a:pPr marL="0" lvl="0" indent="0">
              <a:lnSpc>
                <a:spcPts val="6366"/>
              </a:lnSpc>
              <a:spcBef>
                <a:spcPct val="0"/>
              </a:spcBef>
            </a:pPr>
            <a:r>
              <a:rPr lang="en-US" sz="4547" dirty="0">
                <a:solidFill>
                  <a:srgbClr val="FFFFFF"/>
                </a:solidFill>
                <a:latin typeface="HK Modular"/>
              </a:rPr>
              <a:t>What is Cloud computing</a:t>
            </a:r>
          </a:p>
        </p:txBody>
      </p:sp>
      <p:sp>
        <p:nvSpPr>
          <p:cNvPr id="4" name="TextBox 4"/>
          <p:cNvSpPr txBox="1"/>
          <p:nvPr/>
        </p:nvSpPr>
        <p:spPr>
          <a:xfrm>
            <a:off x="0" y="5419910"/>
            <a:ext cx="18066506" cy="178054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FFFFFF"/>
                </a:solidFill>
                <a:latin typeface="Canva Sans"/>
              </a:rPr>
              <a:t>Cloud Computing refers to manipulating, configuring, and accessing the hardware and software resources remotely. It offers online data storage, infrastructure, and application.</a:t>
            </a:r>
          </a:p>
        </p:txBody>
      </p:sp>
      <p:sp>
        <p:nvSpPr>
          <p:cNvPr id="5" name="TextBox 5"/>
          <p:cNvSpPr txBox="1"/>
          <p:nvPr/>
        </p:nvSpPr>
        <p:spPr>
          <a:xfrm>
            <a:off x="0" y="80393"/>
            <a:ext cx="15004743" cy="732573"/>
          </a:xfrm>
          <a:prstGeom prst="rect">
            <a:avLst/>
          </a:prstGeom>
        </p:spPr>
        <p:txBody>
          <a:bodyPr lIns="0" tIns="0" rIns="0" bIns="0" rtlCol="0" anchor="t">
            <a:spAutoFit/>
          </a:bodyPr>
          <a:lstStyle/>
          <a:p>
            <a:pPr marL="0" lvl="0" indent="0">
              <a:lnSpc>
                <a:spcPts val="6389"/>
              </a:lnSpc>
              <a:spcBef>
                <a:spcPct val="0"/>
              </a:spcBef>
            </a:pPr>
            <a:r>
              <a:rPr lang="en-US" sz="4563" dirty="0">
                <a:solidFill>
                  <a:srgbClr val="FFFFFF"/>
                </a:solidFill>
                <a:latin typeface="HK Modular"/>
              </a:rPr>
              <a:t>What is Cloud ?</a:t>
            </a:r>
          </a:p>
        </p:txBody>
      </p:sp>
      <p:sp>
        <p:nvSpPr>
          <p:cNvPr id="6" name="TextBox 6"/>
          <p:cNvSpPr txBox="1"/>
          <p:nvPr/>
        </p:nvSpPr>
        <p:spPr>
          <a:xfrm>
            <a:off x="-456478" y="1355309"/>
            <a:ext cx="17715778" cy="2380615"/>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a:rPr>
              <a:t>The term Cloud refers to a Network or Internet. In other words, we can say that Cloud is something, which is present at remote location. Cloud can provide services over public and private networks, i.e., WAN, LAN or VPN.</a:t>
            </a:r>
          </a:p>
          <a:p>
            <a:pPr>
              <a:lnSpc>
                <a:spcPts val="4759"/>
              </a:lnSpc>
            </a:pPr>
            <a:endParaRPr lang="en-US" sz="3399">
              <a:solidFill>
                <a:srgbClr val="FFFFFF"/>
              </a:solidFill>
              <a:latin typeface="Canva Sans"/>
            </a:endParaRPr>
          </a:p>
        </p:txBody>
      </p:sp>
      <p:sp>
        <p:nvSpPr>
          <p:cNvPr id="7" name="TextBox 7"/>
          <p:cNvSpPr txBox="1"/>
          <p:nvPr/>
        </p:nvSpPr>
        <p:spPr>
          <a:xfrm>
            <a:off x="110747" y="7660842"/>
            <a:ext cx="18066506" cy="1780540"/>
          </a:xfrm>
          <a:prstGeom prst="rect">
            <a:avLst/>
          </a:prstGeom>
        </p:spPr>
        <p:txBody>
          <a:bodyPr lIns="0" tIns="0" rIns="0" bIns="0" rtlCol="0" anchor="t">
            <a:spAutoFit/>
          </a:bodyPr>
          <a:lstStyle/>
          <a:p>
            <a:pPr marL="734059" lvl="1" indent="-367030">
              <a:lnSpc>
                <a:spcPts val="4759"/>
              </a:lnSpc>
              <a:buFont typeface="Arial"/>
              <a:buChar char="•"/>
            </a:pPr>
            <a:r>
              <a:rPr lang="en-US" sz="3399">
                <a:solidFill>
                  <a:srgbClr val="FFFFFF"/>
                </a:solidFill>
                <a:latin typeface="Canva Sans"/>
              </a:rPr>
              <a:t>Cloud computing offers platform independency, as the software is not required to be installed locally on the PC. Hence, the Cloud Computing is making our business applications mobile and collaborative.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607B">
                <a:alpha val="100000"/>
              </a:srgbClr>
            </a:gs>
            <a:gs pos="50000">
              <a:srgbClr val="010219">
                <a:alpha val="100000"/>
              </a:srgbClr>
            </a:gs>
            <a:gs pos="100000">
              <a:srgbClr val="000224">
                <a:alpha val="100000"/>
              </a:srgbClr>
            </a:gs>
          </a:gsLst>
          <a:lin ang="5400000"/>
        </a:gradFill>
        <a:effectLst/>
      </p:bgPr>
    </p:bg>
    <p:spTree>
      <p:nvGrpSpPr>
        <p:cNvPr id="1" name=""/>
        <p:cNvGrpSpPr/>
        <p:nvPr/>
      </p:nvGrpSpPr>
      <p:grpSpPr>
        <a:xfrm>
          <a:off x="0" y="0"/>
          <a:ext cx="0" cy="0"/>
          <a:chOff x="0" y="0"/>
          <a:chExt cx="0" cy="0"/>
        </a:xfrm>
      </p:grpSpPr>
      <p:sp>
        <p:nvSpPr>
          <p:cNvPr id="2" name="Freeform 2"/>
          <p:cNvSpPr/>
          <p:nvPr/>
        </p:nvSpPr>
        <p:spPr>
          <a:xfrm>
            <a:off x="-1966732" y="-687253"/>
            <a:ext cx="5555366" cy="5506757"/>
          </a:xfrm>
          <a:custGeom>
            <a:avLst/>
            <a:gdLst/>
            <a:ahLst/>
            <a:cxnLst/>
            <a:rect l="l" t="t" r="r" b="b"/>
            <a:pathLst>
              <a:path w="5555366" h="5506757">
                <a:moveTo>
                  <a:pt x="0" y="0"/>
                </a:moveTo>
                <a:lnTo>
                  <a:pt x="5555366" y="0"/>
                </a:lnTo>
                <a:lnTo>
                  <a:pt x="5555366" y="5506757"/>
                </a:lnTo>
                <a:lnTo>
                  <a:pt x="0" y="5506757"/>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sp>
      <p:sp>
        <p:nvSpPr>
          <p:cNvPr id="3" name="Freeform 3"/>
          <p:cNvSpPr/>
          <p:nvPr/>
        </p:nvSpPr>
        <p:spPr>
          <a:xfrm>
            <a:off x="3588634" y="-687253"/>
            <a:ext cx="5555366" cy="5506757"/>
          </a:xfrm>
          <a:custGeom>
            <a:avLst/>
            <a:gdLst/>
            <a:ahLst/>
            <a:cxnLst/>
            <a:rect l="l" t="t" r="r" b="b"/>
            <a:pathLst>
              <a:path w="5555366" h="5506757">
                <a:moveTo>
                  <a:pt x="0" y="0"/>
                </a:moveTo>
                <a:lnTo>
                  <a:pt x="5555366" y="0"/>
                </a:lnTo>
                <a:lnTo>
                  <a:pt x="5555366" y="5506757"/>
                </a:lnTo>
                <a:lnTo>
                  <a:pt x="0" y="5506757"/>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a:ln cap="sq">
            <a:noFill/>
            <a:prstDash val="solid"/>
            <a:miter/>
          </a:ln>
        </p:spPr>
      </p:sp>
      <p:sp>
        <p:nvSpPr>
          <p:cNvPr id="4" name="Freeform 4"/>
          <p:cNvSpPr/>
          <p:nvPr/>
        </p:nvSpPr>
        <p:spPr>
          <a:xfrm>
            <a:off x="9144000" y="-687253"/>
            <a:ext cx="5555366" cy="5506757"/>
          </a:xfrm>
          <a:custGeom>
            <a:avLst/>
            <a:gdLst/>
            <a:ahLst/>
            <a:cxnLst/>
            <a:rect l="l" t="t" r="r" b="b"/>
            <a:pathLst>
              <a:path w="5555366" h="5506757">
                <a:moveTo>
                  <a:pt x="0" y="0"/>
                </a:moveTo>
                <a:lnTo>
                  <a:pt x="5555366" y="0"/>
                </a:lnTo>
                <a:lnTo>
                  <a:pt x="5555366" y="5506757"/>
                </a:lnTo>
                <a:lnTo>
                  <a:pt x="0" y="5506757"/>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a:ln cap="sq">
            <a:noFill/>
            <a:prstDash val="solid"/>
            <a:miter/>
          </a:ln>
        </p:spPr>
      </p:sp>
      <p:sp>
        <p:nvSpPr>
          <p:cNvPr id="5" name="Freeform 5"/>
          <p:cNvSpPr/>
          <p:nvPr/>
        </p:nvSpPr>
        <p:spPr>
          <a:xfrm>
            <a:off x="14699366" y="-687253"/>
            <a:ext cx="5555366" cy="5506757"/>
          </a:xfrm>
          <a:custGeom>
            <a:avLst/>
            <a:gdLst/>
            <a:ahLst/>
            <a:cxnLst/>
            <a:rect l="l" t="t" r="r" b="b"/>
            <a:pathLst>
              <a:path w="5555366" h="5506757">
                <a:moveTo>
                  <a:pt x="0" y="0"/>
                </a:moveTo>
                <a:lnTo>
                  <a:pt x="5555366" y="0"/>
                </a:lnTo>
                <a:lnTo>
                  <a:pt x="5555366" y="5506757"/>
                </a:lnTo>
                <a:lnTo>
                  <a:pt x="0" y="5506757"/>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a:ln cap="sq">
            <a:noFill/>
            <a:prstDash val="solid"/>
            <a:miter/>
          </a:ln>
        </p:spPr>
      </p:sp>
      <p:sp>
        <p:nvSpPr>
          <p:cNvPr id="6" name="Freeform 6"/>
          <p:cNvSpPr/>
          <p:nvPr/>
        </p:nvSpPr>
        <p:spPr>
          <a:xfrm>
            <a:off x="3838956" y="5628944"/>
            <a:ext cx="8849072" cy="4440338"/>
          </a:xfrm>
          <a:custGeom>
            <a:avLst/>
            <a:gdLst/>
            <a:ahLst/>
            <a:cxnLst/>
            <a:rect l="l" t="t" r="r" b="b"/>
            <a:pathLst>
              <a:path w="8849072" h="4440338">
                <a:moveTo>
                  <a:pt x="0" y="0"/>
                </a:moveTo>
                <a:lnTo>
                  <a:pt x="8849072" y="0"/>
                </a:lnTo>
                <a:lnTo>
                  <a:pt x="8849072" y="4440338"/>
                </a:lnTo>
                <a:lnTo>
                  <a:pt x="0" y="4440338"/>
                </a:lnTo>
                <a:lnTo>
                  <a:pt x="0" y="0"/>
                </a:lnTo>
                <a:close/>
              </a:path>
            </a:pathLst>
          </a:custGeom>
          <a:blipFill>
            <a:blip r:embed="rId4"/>
            <a:stretch>
              <a:fillRect/>
            </a:stretch>
          </a:blipFill>
        </p:spPr>
      </p:sp>
      <p:sp>
        <p:nvSpPr>
          <p:cNvPr id="7" name="TextBox 7"/>
          <p:cNvSpPr txBox="1"/>
          <p:nvPr/>
        </p:nvSpPr>
        <p:spPr>
          <a:xfrm>
            <a:off x="369156" y="262433"/>
            <a:ext cx="15004743" cy="1446810"/>
          </a:xfrm>
          <a:prstGeom prst="rect">
            <a:avLst/>
          </a:prstGeom>
        </p:spPr>
        <p:txBody>
          <a:bodyPr lIns="0" tIns="0" rIns="0" bIns="0" rtlCol="0" anchor="t">
            <a:spAutoFit/>
          </a:bodyPr>
          <a:lstStyle/>
          <a:p>
            <a:pPr>
              <a:lnSpc>
                <a:spcPts val="5829"/>
              </a:lnSpc>
            </a:pPr>
            <a:r>
              <a:rPr lang="en-US" sz="4163">
                <a:solidFill>
                  <a:srgbClr val="FFFFFF"/>
                </a:solidFill>
                <a:latin typeface="HK Modular"/>
              </a:rPr>
              <a:t>Basic Concepts</a:t>
            </a:r>
          </a:p>
          <a:p>
            <a:pPr marL="0" lvl="0" indent="0">
              <a:lnSpc>
                <a:spcPts val="5829"/>
              </a:lnSpc>
              <a:spcBef>
                <a:spcPct val="0"/>
              </a:spcBef>
            </a:pPr>
            <a:endParaRPr lang="en-US" sz="4163">
              <a:solidFill>
                <a:srgbClr val="FFFFFF"/>
              </a:solidFill>
              <a:latin typeface="HK Modular"/>
            </a:endParaRPr>
          </a:p>
        </p:txBody>
      </p:sp>
      <p:sp>
        <p:nvSpPr>
          <p:cNvPr id="8" name="TextBox 8"/>
          <p:cNvSpPr txBox="1"/>
          <p:nvPr/>
        </p:nvSpPr>
        <p:spPr>
          <a:xfrm>
            <a:off x="782596" y="1642567"/>
            <a:ext cx="17505404" cy="1780540"/>
          </a:xfrm>
          <a:prstGeom prst="rect">
            <a:avLst/>
          </a:prstGeom>
        </p:spPr>
        <p:txBody>
          <a:bodyPr lIns="0" tIns="0" rIns="0" bIns="0" rtlCol="0" anchor="t">
            <a:spAutoFit/>
          </a:bodyPr>
          <a:lstStyle/>
          <a:p>
            <a:pPr>
              <a:lnSpc>
                <a:spcPts val="4759"/>
              </a:lnSpc>
            </a:pPr>
            <a:r>
              <a:rPr lang="en-US" sz="3399">
                <a:solidFill>
                  <a:srgbClr val="FFFFFF"/>
                </a:solidFill>
                <a:latin typeface="Canva Sans"/>
              </a:rPr>
              <a:t>There are certain services and models working behind the scene making the cloud computing feasible and accessible to end users. Following are the working models for cloud computing:</a:t>
            </a:r>
          </a:p>
        </p:txBody>
      </p:sp>
      <p:sp>
        <p:nvSpPr>
          <p:cNvPr id="9" name="TextBox 9"/>
          <p:cNvSpPr txBox="1"/>
          <p:nvPr/>
        </p:nvSpPr>
        <p:spPr>
          <a:xfrm>
            <a:off x="0" y="3987350"/>
            <a:ext cx="7677912" cy="2236100"/>
          </a:xfrm>
          <a:prstGeom prst="rect">
            <a:avLst/>
          </a:prstGeom>
        </p:spPr>
        <p:txBody>
          <a:bodyPr lIns="0" tIns="0" rIns="0" bIns="0" rtlCol="0" anchor="t">
            <a:spAutoFit/>
          </a:bodyPr>
          <a:lstStyle/>
          <a:p>
            <a:pPr marL="918620" lvl="1" indent="-459310">
              <a:lnSpc>
                <a:spcPts val="5956"/>
              </a:lnSpc>
              <a:buFont typeface="Arial"/>
              <a:buChar char="•"/>
            </a:pPr>
            <a:r>
              <a:rPr lang="en-US" sz="4254">
                <a:solidFill>
                  <a:srgbClr val="FFFFFF"/>
                </a:solidFill>
                <a:latin typeface="Canva Sans Bold"/>
              </a:rPr>
              <a:t>Deployment Models</a:t>
            </a:r>
          </a:p>
          <a:p>
            <a:pPr marL="918620" lvl="1" indent="-459310">
              <a:lnSpc>
                <a:spcPts val="5956"/>
              </a:lnSpc>
              <a:buFont typeface="Arial"/>
              <a:buChar char="•"/>
            </a:pPr>
            <a:r>
              <a:rPr lang="en-US" sz="4254">
                <a:solidFill>
                  <a:srgbClr val="FFFFFF"/>
                </a:solidFill>
                <a:latin typeface="Canva Sans Bold"/>
              </a:rPr>
              <a:t>Service Models</a:t>
            </a:r>
          </a:p>
          <a:p>
            <a:pPr>
              <a:lnSpc>
                <a:spcPts val="5956"/>
              </a:lnSpc>
            </a:pPr>
            <a:endParaRPr lang="en-US" sz="4254">
              <a:solidFill>
                <a:srgbClr val="FFFFFF"/>
              </a:solidFill>
              <a:latin typeface="Canva Sans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0607B">
                <a:alpha val="100000"/>
              </a:srgbClr>
            </a:gs>
            <a:gs pos="50000">
              <a:srgbClr val="010219">
                <a:alpha val="100000"/>
              </a:srgbClr>
            </a:gs>
            <a:gs pos="100000">
              <a:srgbClr val="000224">
                <a:alpha val="100000"/>
              </a:srgbClr>
            </a:gs>
          </a:gsLst>
          <a:lin ang="5400000"/>
        </a:gradFill>
        <a:effectLst/>
      </p:bgPr>
    </p:bg>
    <p:spTree>
      <p:nvGrpSpPr>
        <p:cNvPr id="1" name=""/>
        <p:cNvGrpSpPr/>
        <p:nvPr/>
      </p:nvGrpSpPr>
      <p:grpSpPr>
        <a:xfrm>
          <a:off x="0" y="0"/>
          <a:ext cx="0" cy="0"/>
          <a:chOff x="0" y="0"/>
          <a:chExt cx="0" cy="0"/>
        </a:xfrm>
      </p:grpSpPr>
      <p:sp>
        <p:nvSpPr>
          <p:cNvPr id="2" name="TextBox 2"/>
          <p:cNvSpPr txBox="1"/>
          <p:nvPr/>
        </p:nvSpPr>
        <p:spPr>
          <a:xfrm>
            <a:off x="5680234" y="4274503"/>
            <a:ext cx="6927532" cy="1566544"/>
          </a:xfrm>
          <a:prstGeom prst="rect">
            <a:avLst/>
          </a:prstGeom>
        </p:spPr>
        <p:txBody>
          <a:bodyPr lIns="0" tIns="0" rIns="0" bIns="0" rtlCol="0" anchor="t">
            <a:spAutoFit/>
          </a:bodyPr>
          <a:lstStyle/>
          <a:p>
            <a:pPr algn="ctr">
              <a:lnSpc>
                <a:spcPts val="12880"/>
              </a:lnSpc>
            </a:pPr>
            <a:r>
              <a:rPr lang="en-US" sz="9200">
                <a:solidFill>
                  <a:srgbClr val="FFFFFF"/>
                </a:solidFill>
                <a:latin typeface="Canva Sans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TotalTime>
  <Words>236</Words>
  <Application>Microsoft Office PowerPoint</Application>
  <PresentationFormat>Custom</PresentationFormat>
  <Paragraphs>26</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Canva Sans</vt:lpstr>
      <vt:lpstr>HK Modular</vt:lpstr>
      <vt:lpstr>Calibri</vt:lpstr>
      <vt:lpstr>Tomorrow</vt:lpstr>
      <vt:lpstr>Arial</vt:lpstr>
      <vt:lpstr>Canva Sans 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 to Enhance Language Skills Presentation in Blue and Purple 3D Modern Style</dc:title>
  <dc:creator>acer</dc:creator>
  <cp:lastModifiedBy>Keshri Suryavanshi</cp:lastModifiedBy>
  <cp:revision>2</cp:revision>
  <dcterms:created xsi:type="dcterms:W3CDTF">2006-08-16T00:00:00Z</dcterms:created>
  <dcterms:modified xsi:type="dcterms:W3CDTF">2024-04-23T13:16:29Z</dcterms:modified>
  <dc:identifier>DAGDOdLBeMw</dc:identifier>
</cp:coreProperties>
</file>

<file path=docProps/thumbnail.jpeg>
</file>